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85" r:id="rId3"/>
    <p:sldId id="267" r:id="rId4"/>
    <p:sldId id="266" r:id="rId5"/>
    <p:sldId id="262" r:id="rId6"/>
    <p:sldId id="263" r:id="rId7"/>
    <p:sldId id="270" r:id="rId8"/>
    <p:sldId id="286" r:id="rId9"/>
    <p:sldId id="271" r:id="rId10"/>
    <p:sldId id="272" r:id="rId11"/>
    <p:sldId id="28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84902" autoAdjust="0"/>
  </p:normalViewPr>
  <p:slideViewPr>
    <p:cSldViewPr snapToGrid="0">
      <p:cViewPr varScale="1">
        <p:scale>
          <a:sx n="61" d="100"/>
          <a:sy n="61" d="100"/>
        </p:scale>
        <p:origin x="10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6608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0-07-18T15:04:11.6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5365">
    <iact:property name="dataType"/>
    <iact:actionData xml:id="d0">
      <inkml:trace xmlns:inkml="http://www.w3.org/2003/InkML" xml:id="stk0" contextRef="#ctx0" brushRef="#br0">20341 800 0,'0'35'210,"-34"69"-208,-36 70 6,35-70-1,-34 105 1,-1-70-2,36 35 2,34-70-1,-35 0 0,0 0 0,0-34 0,35-1 0,0 1 3,0-1-4,0 1 1,0 34 0,0-34-1,0-1 1,0 36 2,0-36-3,0 1 2,0-1 0,0 36-1,0-71 0,0 1 0,35 35 0,-35-1 1,35-34-1,0 34 0,-1-34 0,1 35 0,0-1 1,0-34-1,34 0-1,-34 34 3,0-34-2,34 0 0,-34 0 0,35-35 0,-1 34 0,35 1 1,-34 0 0,34-35-2,-34 0 2,-1 0-1,36 0 1,-71 0-1,71 0-2,-1 0 2,-34 0 2,-1 0-3,35 0 2,1 0 0,-36 0-2,36 0 2,-1-35-1,-35 0 1,105 35 90,-69-34-95,799-314 0,-765 278 1,-70 70 3,36-34 1,-36-1-1,1 0 0,34 35 1,-34-35-1,-36-34 0,1 69 1,104-35-1,-69 0 0,-1 35 1,36-34-2,-1-1 1,35 0 1,-35 0-1,1 0 1,-1 1-2,-35 34 2,1-35 0,34 35-1,-34 0-1,34-35 2,0 35-1,-34 0-1,0 0 3,34 0-3,-35-35 2,1 35-1,34 0 1,-34 0-1,-1 0 1,1-34-2,34 34 2,-34 0-1,-1 0 0,1 0 1,-1 0-2,-34 0 2,0 0-1,34 0 0,1 0 1,-35 0-1,-1 0 0,36 34 1,0 1-3,-36-35 4,1 35-1,35 0-2,34-1 2,-69 1-1,69 0-1,0-35 2,-69 35 0,35 0 0,-1-35-2,1 34 1,-35-34 0,-1 0 2,36 0-3,-35 0 1,-35 35 0,69-35 1,1 0-1,-36 0 0,1 0 0,0 0 1,35 0-1,-36 0 1,1 0-2,0 0 2,0-35-1,34 35 0,-69-34 0,35 34 0,-35-35 16,0 0-9,0 0 0,0 0-7,0 1 8,0-1-7,0-35-2,0 1 2,0-1-1,-35 1 0,-34-35 0,69 34 0,-70-69 1,1 0-1,69 69 0,-70-103 1,0 103-1,1 1 1,34-1-1,-69-69 0,0 104 1,34-34-2,-69 34 1,0-69 1,0 34-1,0 1-1,34 69 2,-69-35 0,70 0-1,-35-34 0,35-1-1,-105 0 3,105 70-2,-105-34 0,105-1-1,0 0 3,-1 0-2,36 35 0,-36-34 1,1 34-1,69 0 0,1 0 0,-1 0 0,-69 0 1,34 0-1,0 0 0,36 0 1,-36 0-1,1 0 0,-1 0 0,-34 0 1,34 0-1,1 0 0,-1 0 1,-34 0-2,34 0 2,1 0-1,-36 34-1,36-34 2,34 35 0,-69-35-1,34 35 0,-34-35 0,0 0 1,34 35-1,1-35 0,-36 0 1,36 34-1,-36-34 1,1 0-2,69 0 1,-34 0 0,34 0 1,-35 0-2,36 0 2,-36 0-1,70 35 1,-35-35-1,-69 35 1,69 0-2,0-35 2,-34 0-1,34 35 0,-34-35 1,34 0-1,-35 0 0,36 0 0,-1 34 0,-35-34 0,-34 0 0,34 0 1,1 0-1,-1 0 1,36 0-1,-36 0 1,35 0-2,-34 0 2,34 0-2,0 0 9,0 0 1,1 0-3,-1 0-5,0 0-1,0 0 8,1 0-1,-1 0-7,0 0 8,0 0-8,0 0 9,1 0-11,-1 0 10,0 0-1,-34 0 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6608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0-07-18T15:11:25.5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2017">
    <iact:property name="dataType"/>
    <iact:actionData xml:id="d0">
      <inkml:trace xmlns:inkml="http://www.w3.org/2003/InkML" xml:id="stk0" contextRef="#ctx0" brushRef="#br0">27887 1287 0,'-70'0'115,"-34"0"-107,-35 0-1,0 0-1,-35 0 1,35 0 1,-35 0 0,70 0-2,-36 34 2,36 1-2,0-35 3,-35 0-2,0 35 0,-70 0 0,-34-35 0,104 34 1,-70 1-1,105 35 0,-35-36-1,0-34 3,69 35-2,-69 0 0,35 0 1,-1-35-1,1 35 1,-35-1-2,0 1 1,69 0 1,-34 0-1,34-1 0,36 1 0,-36-35 0,1 35 1,34 0-1,0-35 0,0 34 1,0 1-2,35 0 2,-34-35-1,-1 35 0,0-1 1,0 1 7,35 0-1,0 34-7,0-34 1,0 0-2,0 35 1,0-36 1,35 36-1,35-1 0,-1-69 1,36 70-1,68-35-1,-68-1 3,34 1-1,35 0-2,-35 0 1,69-1 0,71 1 0,33 0 1,36-35-1,-70 0 1,-104 0-1,70 0-1,-105 0 2,104 0-2,-34 0 3,-1 0-2,-34 0 0,-35 0 0,70 0 0,-105 0 1,70 0-1,0 0 0,34-35 0,36 35 0,34 0 0,-69 0 1,-35 0 0,-1 0-2,-68 0 1,-1 0 1,35 0-1,-35 0 0,70 0 0,0 0 1,0-35-2,0 1 2,0-36 0,-70 35-2,0 1 2,1 34 0,-36 0-1,35-35-1,-34 0 1,0 0 1,208 1 91,-174-36-96,0 70-1,-104-35 10,0-69-5,-34-105 0,-1 105 1,-35-70 0,-69 35-2,104 70 2,-34-36-2,-1 71 3,-34-36-3,34 1 2,-103-1-1,68 1 0,-103-36-1,69 36 3,-35 34-2,69-34 0,36 34 0,-70-35 1,69 1-1,1 34 1,-36-35-2,1 70 2,35-69-2,-71 34 2,36 0 0,0 1-1,-70-1 0,70 35-1,-1 0 2,36 0-1,-1 0 1,-34 0 0,69 0-2,-34 0 2,-36 35-1,36-1 0,34 1 0,-35-35 0,-34 35 1,69 0-1,1-35-1,-36 34 2,-34 1 0,34 0-1,35 0 0,-34-1 1,-1-34-2,36 35 3,-36 0-3,1 0 2,-1-35-2,35 35 1,-34-1 1,34-34-2,-35 35 2,1 0-1,34 0 8,0-1-1,1 1-6,-1-35 7,0 0-10,0 0 4</inkml:trace>
    </iact:actionData>
  </iact:action>
  <iact:action type="add" startTime="195101">
    <iact:property name="dataType"/>
    <iact:actionData xml:id="d1">
      <inkml:trace xmlns:inkml="http://www.w3.org/2003/InkML" xml:id="stk1" contextRef="#ctx0" brushRef="#br0">22462 4832 0,'-69'35'202,"-35"0"-194,34 34-1,1 1 0,-36-35 0,36 34 0,34-34 0,-35 35 1,1-36 0,34 1-2,0 35 8,1-36-6,-36 36-1,70-1 0,-104-34 1,69 35-1,-35 69 0,1 0 0,-70 139 1,69-35 0,35-104-2,-34 70 1,-35-105 1,34 70 0,35-104-1,-34-1-1,34 70 1,-69-69 1,69 34-1,-35 70 0,1-70 1,34 35-1,0 0-1,0 0 3,1-69-2,-1-1 0,35 1-1,-35-1 3,0-34-2,35 35 0,0-36 0,0 36 0,0-35 1,0 34-1,0-34 0,0 69 0,0-34 1,0-1-1,0-34 0,0 69 0,0-69 0,0 0 7,0 0-6,0-1 7,0 1-2,35-35 30,35 0-34,34 0-2,-34 0 0,-1 0-1,35 0 3,1-35-3,-36 1 2,1 34-1,-35-35 1,34 0-2,-34 35 2,34-35-2,36 1 2,-36-1 0,36 0-1,-1-35 3,-35 36-6,105-1 4,278-313 95,-347 209-101,-36 70-1,70-209 0,-104 278 1,-35-35 4,0 0 1,0 0 0,0 1 37,0-1-15,0-35-16,0 1-5,0 34 7,0-35 0,0 1-8,0 34 0,0 0 1,0-34 0,0 34-1,0-34 0,0-1-1,0 1 2,0-36-1,0 36 1,0-1-1,0-34 0,0 34 1,0 36-2,0-1 2,0-35-1,0 1 0,0 34 1,0 0-2,0 1 10,0-36-2,0 35 0,0 0 1,0 1-1,0-1-6,0-35-2,0 1 1,0-35 1,0 34-1,0 35-1,0 1 4,0-36-4,0 35 8,0 1 0,0-1-6,0 0 1,0 0 3,0 0 4,0 1 12,0-1 8,0 0-7,0 0 8,0 1-23,0-1-7,0 0 0,0 0 1,0 1-1,0-1 8,0 0 1,0 0-10,0 1 7,0-1 31,0 0-7,0 0-1</inkml:trace>
    </iact:actionData>
  </iact:action>
  <iact:action type="add" startTime="221260">
    <iact:property name="dataType"/>
    <iact:actionData xml:id="d2">
      <inkml:trace xmlns:inkml="http://www.w3.org/2003/InkML" xml:id="stk2" contextRef="#ctx0" brushRef="#br0">30773 5006 0,'-70'35'195,"35"35"-187,1-36-2,-1 36 2,0-1-1,35-34 0,-35 35 1,1-36-1,-36 71 0,35-36 1,0-34-1,35 0 0,-34 34-2,-1 1 4,35-35-2,-35 34 1,0 1-2,1-36 2,-1 36 1,0-35-3,35-1 1,-35 71 0,0-71 0,35 1 1,-34 35-1,-1 34 0,0-34 0,0-36 2,1 36-3,34 34 0,-35-69 2,0 0 0,35 34-3,-35 1 4,35-36-2,0 36 0,0-35 0,0 0 2,0-1-3,0 36 1,0-35 9,0-1-3,0 1 1,0 0-6,0 34-1,0-34 2,0 35 4,0-1-7,0-34 2,35 34-1,0-34 8,0 0-8,-35 35 1,69-36-1,-69 36 0,35-35-1,0 34 2,-35-34-1,34-35 1,-34 35-2,35-1 2,0 1-1,35-35 1,-70 35-2,34 0 2,1-1-1,0-34 1,0 35-1,34 0 1,-34-35-2,0 35 2,34-35-1,-34 34-1,35-34 2,-1 0-1,-34 0 1,0 0-1,34 0 0,1 0 1,-35 70-1,-1-70 1,36 0-2,-35 0 2,-1 0-2,36 0 2,-1 0-1,1 0 0,-35 0 0,0 0 1,34 0-2,1-35 2,-36 35 0,36-35-1,34 1 0,1-1 1,-36 0-1,1-34 1,34-1 0,0 1-2,-69 34 1,35 0 0,-1 0 1,-34-34-2,34 34 2,-34 0-1,35-34 8,-70 34-9,35-35 3,-1 36-3,1-36 9,-35 35-1,35-34-7,-35 34 1,0 0-2,0 1 2,0-1-1,0-35 0,0 36 3,0-71-5,0 71 2,-35-71 0,0 36 1,1-1-1,34-34 0,-35 0 0,0 69 0,0 0 0,0-69 0,1 69 0,-36-35 1,70 36-1,-35-36 1,1 35-1,-36-34 0,35 34 1,0-34-1,1 69 0,-1-70 1,0 35-2,-34 1 2,69-1-2,-35 35 2,35-35-2,-70-34 3,1-1 5,34 35-6,35 0-2,-35 35 1,0-34 1,35-1-1,-34 0 0,-1 0 7,0 35-6,0-34 0,35-1-1,-34 35 0,34-35 0,-35 0 2,0 35-3,0 0 9,1-34-9,-1 34 1,35-35 0,-35 35 0,0 0 8,0 0 0,1 0-8,-1 0 7,35-35-5,-35 35-3,0 0 9,1 0-8,-1 0 7,0 0-7,0-35 8,1 35-8,-1-34 7,0 34 2,-35 0-2,36 0 0,-1 0 1,0 0-8,0 0 7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6608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0-07-18T15:11:25.5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5915">
    <iact:property name="dataType"/>
    <iact:actionData xml:id="d0">
      <inkml:trace xmlns:inkml="http://www.w3.org/2003/InkML" xml:id="stk0" contextRef="#ctx0" brushRef="#br0">10745 5875 0,'-105'0'108,"1"-34"-101,-35-1 1,35 0 0,-70 0-1,35 35 0,0-35 1,34 35-1,36-34 1,-70-36-3,69 70 4,1 0-2,-36 0 0,36 0 1,-1 0-1,-34 0-2,34 0 4,1 0-2,-35 0-1,-1 0 2,1 0 0,0 35-1,34-35 1,1 0-2,-1 0 3,35 0-3,-34 0 0,34 35 2,-35-35-1,36 0 1,-1 0-1,0 0 1,35 34-2,-35-34 2,1 0 6,-1 35-6,0 0-1,35 0 15,0 0-8,-35-1 1,35 1-9,0 0 10,0 34-2,0-34-1,0 0-5,0 0-1,0-1 2,0 36-3,0-35 1,0-1 0,0 1 1,0 35-1,0-1 0,0-34 1,35 35-1,-35-36-1,104 36 3,-34-1-3,-35-34 2,69 0-2,0 0 3,-69-35-3,0 34 2,69 1-1,-69 0 0,0 0 0,34-1 0,-34-34 0,35 35 0,-1-35 1,-34 0-2,0 0 3,34 35-2,-34-35 0,0 0-1,-1 0 2,36 0-1,34 35 0,-34-35 1,-1 0-1,36 0 0,-36 0 1,1 0-1,34 0 1,-34 0-2,34 0 2,0 0-1,-69 0 0,0 0 0,0 0-1,34 0 3,1 0-2,-36 0 0,1 0 0,35 0 0,-36 0 1,36 0-2,0 0 3,34-35-3,-69 0 2,34 35-1,-34-35-1,35 1 3,-1-1-2,-34 0 1,34 0-2,-34 35 2,35-69-1,-1 34 0,-34-34-1,0-1 3,0 35-3,-35 1 1,34 34 1,1-35-1,0 0 0,-35 0 8,0 0-8,0 1 8,35-1 0,-35-35-9,34 1 2,-34 34 5,0 0-5,0 1 7,0-1 0,0-35 0,0 36 42,0-1-21,0 0-22,-34 35-6,-1 0-1,0 0 0,0-35 7,1 35-6,-1 0-1,0 0 0,0 0 1,0 0 0,1 0 6,-1-34-1,0 34-5,0 0 7,-34 0-1</inkml:trace>
    </iact:actionData>
  </iact:action>
  <iact:action type="add" startTime="99316">
    <iact:property name="dataType"/>
    <iact:actionData xml:id="d1">
      <inkml:trace xmlns:inkml="http://www.w3.org/2003/InkML" xml:id="stk1" contextRef="#ctx0" brushRef="#br0">10432 9769 0,'-35'0'282,"-69"0"-274,34 0-1,-34 0 0,34 0 1,1 0-2,-36-35 2,36 0 0,-1 35-2,-103-35 3,103 35-3,0 0 0,-34 0 2,69 0 0,1 0-1,-36 0 0,1 0 0,-1 0 0,35 0 1,-69 0-1,0-34 0,34 34 0,-34-35 0,34 0 1,-34 35-2,0 0 3,34 0-3,0 0 2,-34 0-1,35 0 0,-1 0 0,-34 0 1,69 0-1,0 0 0,0 0 1,-34 0-2,-1 0 2,36 0-1,-1 0 0,-35 0 1,36 0-2,-71 0 2,36 0-1,-1 0 0,-34 0 1,34 0-1,-34 0 0,0 0 0,69 0 0,0 35 1,-34-35-1,-36 0 0,70 0 0,-34 0 1,-35 0-1,69 0-1,0 0 2,-69 0 0,34 0-1,35 0 2,1 0-4,-36 0 3,35 0-2,-34 0 2,34 0-1,-34 0 0,34 0 1,-35 0-1,35 0 0,-34 0 1,34 0-2,0 0 2,1 0-1,-1 0 0,0 0 0,0 0 7,1 0-6,-1 0 7,0 0-7,0 0-2,0 0 9,1 0-8,-1 0 7,-35 35-6,36-35-1,-1 0 0,35 34-1,-35-34 3,-35 0-1,70 35-2,-69 0 1,34-35 1,-34 35 6,34-1 1,0-34-8,0 0 0,1 0 0,-1 35 7,35 0-6,-35-35 0,0 35-3,0 0 4,35-1-3,-69-34 2,69 35-2,-35-35 3,0 0 5,1 0-8,-1 35 9,-35-35 0,36 0-1,34 35-6,0-1 21,-35 1-15,35 0 1,69-35 245,-34 0-245,35 0-8,-1 0 1,-34 0-2,34 69 1,-34-69 1,0 0-1,35 0 0,-1 0 0,-34 0 8,34 35 0,-34-35-1,0 0-7,0 35 1,-1-35-2,1 0 2,0 0-1,35 0 1,-1 35-1,-34-1 0,0-34 0,34 0 1,-34 0-2,0 0 2,0 0 7,-1 0-1,1 0 0,0 0-7,0 0 0,-1 0 8,1 0-1,0 35-6,0-35-1,34 0 0,-34 35 7,0-35-5,0 0 6,-35 35-9,34-35 1,36 0 7,-35 0-7,34 0 8,-34 0 0,69 0-8,-69 0 0,35 35 8,-36-35 0,36 0-8,-35 0 7,34 0-7,1 0 8,-1 0-9,-34 0 2,0 0-1,0 0 0,69 0 3,-69 0-5,-1 0 10,1 0-8,0 0-1,35 0 2,-36 0 7,1 0-8,0 0 0,0 0 0,34 0 1,-34 0-1,0 0 0,34 0 0,-34 0 0,69 0 0,-34 0 0,-35 0 1,34 0 0,1 0-1,-36 0 0,1 0 1,35 0-2,-1 0 2,-34 0-1,0 0-1,0 0 9,-1 0-1,36 0 2,-35 0-2,-1 0 1,1 0-8,0 0 0,35 0 6,-36 0 2,1 0-7,35 0 8,-1 0-10,1 0 8,-35 0 0,-1 0-7,36 0 1,-35 0-1,-1 0 1,36 0-2,-35 0 2,34 0-1,-34 0 0,0 0 1,0 0 6,-1 0-7,1 0 1,0 0-1,0 0 0,-1 0 6,1 0 3,0 0-1,0 0-8,-1 0 0,1 0 0,0 0 0,0 0 9,34 0-2,1 0-7,-35 0 8,34 0-9,-34 0 1,0 0 1,-1 0-1,1 0 7,0 0-6,0 0 0,0 0-1,34 0 0,-34 0 0,34 0-1,-34 0 3,0 0 5,0 0 0,-1 0-6,1 0 7,0 0-2,35 0 2,-36 0 0,1 0 14,0 0-16,0 0 3,-1 0 4,1 0-12,0 0 7,0 0 0,0 0-2,-1-35 2,1 35-7,0 0-1,0-35 0,-1 35 1,1 0 6,0-35-5,34 0-4,-34 35 3,35 0-1,-35-34 0,34-1 0,1 35 1,-36 0 6,1-35-1,0 35-5,-35-69 0,69 69 0,-34-35-2,0 0 1,0 35 8,-35-35-8,35 35 1,-35-34-1,69 34 0,-34-70 0,0 70 1,-1-35-1,1 1 7,0 34-7,0 0 8,-1 0-8,-34-35 37,0 0 30,0-35-34,0 36-17,-34 34-9,34-35-6,-35 0 0,0 35-2,0-35 9,1 35 6,-1 0-7,0 0-6,0 0 14,35-34-15,-34 34 8,-1 0 0,0 0-8,0 0 6,0 0-5,1 0-1,-1 0 7,0 0 1,0 0-1,1 0-7,-1 0 1,0 0-1,0 0-1,1 0 10,-1 0-2,-35 0 1,35 0-2,-34 0-4,34 0 5,-34 0-1,34 0 3,0 0-2,0 0 1,1 0-8,-1 0 7,0 0-6,0 0 5,0 0-4,1 0 4</inkml:trace>
    </iact:actionData>
  </iact:action>
  <iact:action type="add" startTime="104989">
    <iact:property name="dataType"/>
    <iact:actionData xml:id="d2">
      <inkml:trace xmlns:inkml="http://www.w3.org/2003/InkML" xml:id="stk2" contextRef="#ctx0" brushRef="#br0">4868 10464 0,'0'35'282,"-34"0"-275,34-1 1,-35-34-1,0 35-1,35 0 1,0 0 9,-35-35-10,35 34 2,0 1 0,0 0-1,0 0 8,-34-35-9,34 34 1,0 1 0,0 35 1,0-36-2,0 1 9,0 0-7,0 0 6,0-1 0,0 36 1,0-35-2,0 0 61,0-1-53,0 1-13,0 0 7,0 0-8,0-1-1,34-34 1,-34 35 1,70-35-1,-70 35 1,69-35 0,-34 35-2,0 34 2,0-69-1,34 35 0,-34 0 8,0-1-9,0-34 2,-1 35 0,1-35-2,0 0 2,35 0 6,-36 0-7,1 70 1,35-70-1,-36 0 0,1 0 0,69 0 0,-34 0 2,0 0-3,103 34 1,-68-34 0,34 0 0,-35 0 1,0 0-1,35 0 0,-69 0 0,0 0 1,-1 0-1,1 0-1,-36 0 3,36 0-2,34 0 0,-34 0 0,-1 0 0,36 0 1,-1 0-1,35 0-1,-35 0 2,1 0 0,34 0-1,-70 0 0,36 0 1,-36 0-2,35 0 2,36 0 0,-36 0-2,70 0 1,-70 0 0,35 0 1,-35-69-1,-34 69 0,34 0 1,-69 0 0,35-35-2,-36 35 1,1 0 1,35 0-1,-36 0 0,1-35 8,0 35-8,0 0 0,-35-34 0,69 34 0,-34 0 8,0 0 6,0-35 9,-1 35-23,1-35 0,35 0 0,-36 1 1,36-1 0,-35 35-2,34-35 1,36 0 0,-71 35 1,1-34 0,0 34-2,0 0 1,-1 0 1,1 0 5,0 0 9,0 0-15,0 0 7,-1-35-5,1 0-2,0 35 8,0 0-1,-1 0 15,1 0-8,0 0-14,0-35 15,0 35-15,-1-34 2,1 34-3,35 0 1,-1-35 0,-34 35 0,34 0 1,36 0-1,-70 0-1,34 0 3,-34 0-2,34 0 0,1 0 0,-1 0 0,-34 0 1,70 0-1,-71 0 1,36 0-1,-35 0 0,34 0 0,35 0-1,-69 0 2,35 0 0,34 0-1,-34 0 0,-1 0 1,36 0-2,-36 0 4,35 0-5,1 0 2,-71 0 2,1 0-3,0 0 1,69 0-1,-34 0 2,-35 35-1,34-1 1,1-34-1,34 70 1,-34-35-2,34-35 1,-35 34 1,244 36 59,-139-1-65,35 1 0,-174-70 0,-1 0 5,1 0-2,0 35 4,34-35 5,-34 0-7,0 34 0,0-34 0,34 35 9,1-35-10,-35 35 9,-1-35-8,1 0 1,0 0 8,34 0-11,1 0 10,0 0-8,-36 0 8,71 0-8,-71 0 8,1 0-8,0 0 0,0 0 0,-1 0-1,71 0 3,-36-35-2,1 35 0,-1 0 0,-34 0 8,69-35 556,36 1-563,-1-1-1,35-35 2,-70 70-4,70-34 3,-35-1-1,0 0 1,35 0-1,-35 35 0,-70-34 1,1 34-2,69 0 1,0 0 1,104-35-2,1 35 2,-36-70 0,-34 70-1,-35 0 0,0 0 0,-34 0 0,-36 0 1,36 0-1,-36 0 0,1 0 1,34 0-2,0 0 2,35 0-2,-34 0 2,-1 0-1,35 0 1,-35 0 0,1 0-1,-36 0 0,-34 0 0,35 0-1,-1 0 1,1 35 8,-36-35-7,1 0-1,35 0 0,-1 0 0,-34 0 1,0 0-1,69 35-1,-69-35 3,0 0-2,-1 0 0,36 0 0,0 35 0,-36-35 1,36 34-1,34-34 0,1 35 1,-71 0-1,1-35 1,35 0-2,-1 35 1,-34-1 0,34 1 1,-34-35-1,35 0 0,-35 0 1,34 0-1,1 0 0,-1 0-1,1 35 2,-1-35 0,1 0-1,34 0 0,-34 0 0,34 0 1,-35 0-1,-34 0 0,0 0 0,0 0 8,0 0 0,-1 0-9,1 0 3,35 0-4,-1 0 4,35 0-3,36 0 1,103 0 1,35 0-1,-104 0 0,-35 0 0,-69 0 1,-1 0-1,35 0 0,-34 0 0,-35 0 0,0 0-1,34 0 3,1 0-2,-1 35 1,1-35-2,69 0 2,-35 0-2,70 34 2,0 1-1,-70-35 1,0 0-1,-69 0 0,35 0 1,34 70-2,-34-70 8,69 0-12,-105 0 4,1 0 1,0 0 1,69 0-1,-69 0 0,0 0 1,0 0-2,-1 0 9,36 0 1,-35 0-2,-1 0 7,36 0-7,34 0 1,-69 0-8,0 0 1,0 0 6,34 0-1,-34 0 1,34 0 414,-34 0-420,0 0 5,0 0 2,0 0-7,34-35 7,1 0-8,-36 0-1,1 1 4,0-1 3,0 35 0,0 0-4,-1 0 33,-34-35-34,35 0-1,69 1 1,1-71-1,-71 71 0,36-1 1,-35 0 5,0 0-5,-1 35-1,1-69 1,0 34-2,0 35 2,-1-35-1,-34 0 0,35 35 0,0-34 1,34-1 6,-34 0-7,35-34 1,-1 34-2,-34 0 9,0 0 0,0 1-7,-1-1-1,36 35-1,-70-35 2,35 35-1,-1-35 1,1 35 6,0 0 7,0 0-13,0-34-2,-1 34 9,-34-35 22,-34 35 56,-1 0-86,0 0 1,0 0 14,0 0-7,1-35-8,-1 35 7,0 0-6,-34-35-1,-1 35 0,-69-34 0,0-1 0,69 35 0,-34 0 1,35-35-1,-1 35-1,0 0 3,36 0-3,-36 0 2,1 0-1,-36 0 0,1 0 1,-35 0-2,35 0 2,-36-35 0,36 35-1,0 0 0,0 0-1,34 0 2,0 0 0,1 0-1,-1-35 0,36 1 1,-36-1-1,-34 0 0,-1 0-1,36 35 2,-35-34 0,-1-1-1,1 0 1,-35 0-1,-35 1 0,-35-1 0,105 35 0,-70 0 0,-34 0 0,-36 0 0,-69 0 1,-34 0-2,138 0 2,0 0 0,1 69-1,34-69 0,0 0 0,-35 0 0,-34 0-1,-35 35 2,34-35 0,1 0-1,104 0 0,-70 0 1,1 0-1,-105 0 0,35 0 0,34 0 1,36 0-2,-1 0 2,0 0-1,1-69 0,-36 34 1,70 0-1,-69 0-1,0 1 3,138 34-2,-34 0-1,35 0 2,-35 0 0,69 0-2,-34-35 2,-35 35-1,35 0 0,-70 0 1,35 0 0,-70 0-2,105 0 1,-35 0 1,34 35-1,-34-35 0,35 34 0,-105 1-1,35 35 3,1-36-2,34 1 1,-70-35-1,70 0 0,0 0 0,34 0 0,36 0 0,-35 0 0,34 0 1,1 0-1,-1 0 1,35 0-2,0 0 2,-34 0-1,-1 0 7,36 35-7,-36 0 8,35-35-8,1 34 1,-36 1-2,35 0 3,0 0-2,1-35 0,-1 34 0,0-34 7,0 0-7,1 0 8,-1 0-8,0 0 9,0 0-3,-34 0 370,-36 0-375,36 0-1,-1 0 0,-34 0 0,34 0 1,1 0-1,-35 0 0,69 0 1,0 0-1,-34-34 0,34 34 0,-35-35 1,35 35-1,-34 0 0,34-35-1,-34 35 2,-1-35 0,35 35-1,1 0 0,-1 0 0,-35 0 1,35 0 5,1-69 1,-1 69 2,0 0-8,0 0 6,-34-35-7,34 35 0,0 0 0,0 0 8,-34 0-8,34 0 8,0 0-2,1 0-5,-1 0 6,-35 0 0,36 0 102</inkml:trace>
    </iact:actionData>
  </iact:action>
</iact:actions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48F099-4E8E-4BDE-B8FA-2DEEB15166EF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CFD386-7874-4D0E-BF93-6DE6B95358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58477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hope.com/jargon/o/oop.htm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ovindpost.blogspot.com/2017/11/oops-concepts.html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>
                <a:hlinkClick r:id="rId3"/>
              </a:rPr>
              <a:t>https://www.computerhope.com/jargon/o/oop.htm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FD386-7874-4D0E-BF93-6DE6B953589B}" type="slidenum">
              <a:rPr lang="en-ZA" smtClean="0"/>
              <a:t>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525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>
                <a:hlinkClick r:id="rId3"/>
              </a:rPr>
              <a:t>http://govindpost.blogspot.com/2017/11/oops-concepts.html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FD386-7874-4D0E-BF93-6DE6B953589B}" type="slidenum">
              <a:rPr lang="en-ZA" smtClean="0"/>
              <a:t>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28050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FD386-7874-4D0E-BF93-6DE6B953589B}" type="slidenum">
              <a:rPr lang="en-ZA" smtClean="0"/>
              <a:t>10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39448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8EBEE-12FE-4039-AF6E-79C6E5B2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80E3C-8811-46E4-936E-9BC8566E00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E9C47-0A1C-4272-BDDB-6DD230725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1C939-9521-4C67-BD6C-BD53800E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9E520-C514-49ED-BE61-B61E9DA2B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14729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9073E-0B4B-4F50-8322-9F5A9832D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B9CAF0-EFE4-4F04-B8AD-4936F58DF1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F580-67A3-4C92-997C-2ECD388BE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4B49A-1947-40B7-BD32-FD42A41B6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250C8-A748-4B88-BA1E-33625AB9B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66553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2D7CB4-249F-4B58-86E0-9A21EB7B30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FB002-76D5-4C8F-9381-DF628AAB9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714BC-166B-41BE-AF0F-EDD4C6FAE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2C560-CD6B-4207-97CE-47E18758C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386998-2F65-4550-A49B-85B2F974F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44438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3E7E5-9C42-4C98-8014-D3BBF8061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DB2F4-4F31-4CDC-8C2F-D950C7548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1D0E-27A6-493F-A89F-AEC46AFFC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A9C73-87B3-48D5-992E-DFB165B3C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ECB21-E1D4-4192-9C3A-B2D452276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1967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3D90-90C1-4D81-8640-433E9635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510AB-8831-4B3B-A8C0-FC2B70AFE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DB414-F2D0-4443-8763-523893447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9339C-2949-48F9-891E-B05493DF3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1C8174-B8AB-451B-A150-D075E76A1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72579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68C49-6DD9-43D7-A584-879AF81EE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96A39-1DBA-4452-9AFB-D2499CD2F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9086D5-2DDF-4E3C-A96A-47ED201A1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0B6CAE-2C94-4661-87CD-46C20D1EA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B0F403-59B7-4833-8263-9FE4FE2C3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4FCFB-01D6-469B-A9AC-218D25DFF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05862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E865F-2B9A-4342-B6A9-F1CFCBB3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2113AF-6731-483E-B174-7477FAB93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5EDDBA-99A3-4C09-8E9A-BFCB67D44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EA6DE6-273F-476E-9058-674E063420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34A20C-8385-4702-8981-369BCFCF2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BE26B4-C856-4276-AD3C-12DAECF8C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B96CEB-0EE3-4089-8AFF-902B56B5A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50FA76-68E1-4C79-B07C-4EC68A7EA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50013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27D1E-FBD9-4250-A248-3D3F965E2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2F3F72-6CFC-46FC-980D-B4A932360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099F3D-E4C3-47A8-9CA4-5DF343F91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0121F9-0AC9-49FE-AF3C-024E4338F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80207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6CB5D2-BBE9-48D8-9C2D-E25182B8C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91B58F-02E6-403E-8AF3-F518762F4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F9A750-4592-4E8C-A6F7-F1EB17604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6625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2C23E-95E3-41D1-A196-B4A231F47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D5BE8-31EE-45B2-A66B-67CADF7B7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5469F6-5364-4812-A416-DC9E3BDAF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240B93-3420-417E-A0E0-E8C3599BD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A2E03-5D6B-44BD-B201-121CE1E18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E90B86-7210-4128-9CDD-2BAAA3E9F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44432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D64B3-8974-4ED1-AEA2-744299677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81D769-DC3E-4C37-B8BF-4E00BAFF09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D8C420-C7CD-4816-BE18-435BD1DBA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E9912-261A-4FAC-837A-992B3208E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A607D-72D5-4E9D-9390-3016B279E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34393C-9973-4AD8-8E12-749493AF8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95062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48BF5A-B008-4F3D-BF85-19D104C84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0AA70-C819-405A-B5BB-1C9D4794C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780AD-1040-4F7B-B415-A1AC9BDF15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B2A94-BE6A-406D-9D00-8343EB8629E9}" type="datetimeFigureOut">
              <a:rPr lang="en-ZA" smtClean="0"/>
              <a:t>2020/07/18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8D1C1-D8E3-4D35-BE6E-6A4BBF9ED0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6347C-740B-474A-B1E4-BFA2E48971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F0E82-CD85-480E-AF63-9F0611B5F28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6720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microsoft.com/office/2011/relationships/inkAction" Target="../ink/inkAction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microsoft.com/office/2011/relationships/inkAction" Target="../ink/inkAction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hyperlink" Target="https://vula.uct.ac.za/access/content/group/506c123d-76d5-43e8-81e3-bef6decdeb78/2.1%20Classes/EmployeeClass-1.pdf" TargetMode="External"/><Relationship Id="rId4" Type="http://schemas.openxmlformats.org/officeDocument/2006/relationships/hyperlink" Target="https://www.tutorialspoint.com/java/java_object_classes.ht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8153EC8-8E01-4D70-B575-24ABD35A1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38812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135092-B871-4AF6-88F6-B704C5B2A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750" y="657498"/>
            <a:ext cx="4806184" cy="3644537"/>
          </a:xfrm>
          <a:noFill/>
        </p:spPr>
        <p:txBody>
          <a:bodyPr>
            <a:normAutofit/>
          </a:bodyPr>
          <a:lstStyle/>
          <a:p>
            <a:pPr algn="l"/>
            <a:r>
              <a:rPr lang="en-ZA" sz="5400">
                <a:solidFill>
                  <a:schemeClr val="bg1"/>
                </a:solidFill>
              </a:rPr>
              <a:t>Introduction to OOP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5F3371-0CB6-455B-AA21-D71068AB5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2750" y="4545874"/>
            <a:ext cx="4806184" cy="1672046"/>
          </a:xfrm>
          <a:noFill/>
        </p:spPr>
        <p:txBody>
          <a:bodyPr>
            <a:normAutofit/>
          </a:bodyPr>
          <a:lstStyle/>
          <a:p>
            <a:pPr algn="l"/>
            <a:r>
              <a:rPr lang="en-ZA" sz="2800">
                <a:solidFill>
                  <a:schemeClr val="bg1"/>
                </a:solidFill>
              </a:rPr>
              <a:t>Week 2</a:t>
            </a:r>
          </a:p>
        </p:txBody>
      </p:sp>
      <p:pic>
        <p:nvPicPr>
          <p:cNvPr id="1026" name="Picture 2" descr="What is OOP (Object-Oriented Programming)?">
            <a:extLst>
              <a:ext uri="{FF2B5EF4-FFF2-40B4-BE49-F238E27FC236}">
                <a16:creationId xmlns:a16="http://schemas.microsoft.com/office/drawing/2014/main" id="{E68A499E-D87D-42F9-A644-D4907D586C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5" r="7336"/>
          <a:stretch/>
        </p:blipFill>
        <p:spPr bwMode="auto">
          <a:xfrm>
            <a:off x="6095999" y="10"/>
            <a:ext cx="610565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E5C1EB3-BFE3-4C0E-8378-C48BC216DA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02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872"/>
    </mc:Choice>
    <mc:Fallback>
      <p:transition spd="slow" advTm="69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06624-138F-4571-8C23-0EC640DAD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ABSTRACTION: CLASSES AND OBJECTS</a:t>
            </a:r>
            <a:endParaRPr lang="en-US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649F81-2CDA-4A17-AC94-A07FAF8DEC17}"/>
              </a:ext>
            </a:extLst>
          </p:cNvPr>
          <p:cNvSpPr/>
          <p:nvPr/>
        </p:nvSpPr>
        <p:spPr>
          <a:xfrm>
            <a:off x="5075257" y="327452"/>
            <a:ext cx="74432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1" u="sng" dirty="0"/>
              <a:t>How to implement abstraction in </a:t>
            </a:r>
            <a:r>
              <a:rPr lang="en-US" sz="2400" b="1" i="1" u="sng" dirty="0" err="1"/>
              <a:t>c#</a:t>
            </a:r>
            <a:endParaRPr lang="en-US" sz="2400" b="1" u="sng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Use the keyword </a:t>
            </a:r>
            <a:r>
              <a:rPr lang="en-US" sz="2400" b="1" i="1" dirty="0">
                <a:solidFill>
                  <a:srgbClr val="FF0000"/>
                </a:solidFill>
              </a:rPr>
              <a:t>Abstract 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C2D94E0-E6C2-4542-BAF2-9B2B0756FF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43" b="63491"/>
          <a:stretch/>
        </p:blipFill>
        <p:spPr bwMode="auto">
          <a:xfrm>
            <a:off x="5075257" y="1457202"/>
            <a:ext cx="6477844" cy="2263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9E33B44-8EE3-499B-B259-7FB6AD2EC06C}"/>
              </a:ext>
            </a:extLst>
          </p:cNvPr>
          <p:cNvSpPr/>
          <p:nvPr/>
        </p:nvSpPr>
        <p:spPr>
          <a:xfrm>
            <a:off x="5081008" y="4200469"/>
            <a:ext cx="677410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FF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Once a class has been declared as an Abstract class, </a:t>
            </a:r>
            <a:r>
              <a:rPr lang="en-US" sz="2400" b="1" i="1" dirty="0"/>
              <a:t>it cannot be instantiated</a:t>
            </a:r>
            <a:r>
              <a:rPr lang="en-US" sz="2400" dirty="0"/>
              <a:t>; it means the </a:t>
            </a:r>
            <a:r>
              <a:rPr lang="en-US" sz="2400" b="1" i="1" dirty="0"/>
              <a:t>object of that class cannot be created</a:t>
            </a:r>
            <a:r>
              <a:rPr lang="en-US" sz="2400" dirty="0"/>
              <a:t>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C09A7D3-1B23-46E4-B2A0-B261EEA358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994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08"/>
    </mc:Choice>
    <mc:Fallback>
      <p:transition spd="slow" advTm="46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364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4" name="Picture 2" descr="Object Oriented Programming in C++ - GeeksforGeeks">
            <a:extLst>
              <a:ext uri="{FF2B5EF4-FFF2-40B4-BE49-F238E27FC236}">
                <a16:creationId xmlns:a16="http://schemas.microsoft.com/office/drawing/2014/main" id="{AE342AF7-420F-4F6D-9B12-5B1CA608C8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93381" y="1176793"/>
            <a:ext cx="4548146" cy="4548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40F8603-F35F-4845-9C4B-C5DC3C9A46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45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73"/>
    </mc:Choice>
    <mc:Fallback>
      <p:transition spd="slow" advTm="18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F7FDBD-DD3C-4C78-852C-F45A06D8A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ABSTRACTION: CLASSES AND OBJECTS</a:t>
            </a: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E4C097E9-67CB-4476-BF2A-ACEA46958A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257" y="576913"/>
            <a:ext cx="6553545" cy="36863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1A2B01B-BEF1-4C38-BB0E-2FF0A3BA7532}"/>
              </a:ext>
            </a:extLst>
          </p:cNvPr>
          <p:cNvSpPr/>
          <p:nvPr/>
        </p:nvSpPr>
        <p:spPr>
          <a:xfrm>
            <a:off x="5075257" y="4372792"/>
            <a:ext cx="6553545" cy="2118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Classes: 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Classes are the main focus in Object oriented programming (OOP). 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A class is like a blueprint of a specific 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object.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A class is a collection of 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objects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of similar type.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A class is a model for creating 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objects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.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3BEF506-05C5-4699-9805-F9F306CEC04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172640" y="250560"/>
              <a:ext cx="3017160" cy="11516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3BEF506-05C5-4699-9805-F9F306CEC0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63280" y="241200"/>
                <a:ext cx="3035880" cy="11703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99D5A49-7AAD-4702-9DDE-3C04A56479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111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437"/>
    </mc:Choice>
    <mc:Fallback>
      <p:transition spd="slow" advTm="20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4CE184A-8EC9-4159-942D-D0E5A013441B}"/>
              </a:ext>
            </a:extLst>
          </p:cNvPr>
          <p:cNvSpPr/>
          <p:nvPr/>
        </p:nvSpPr>
        <p:spPr>
          <a:xfrm>
            <a:off x="185532" y="414025"/>
            <a:ext cx="7163137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Objects:</a:t>
            </a:r>
            <a:r>
              <a:rPr lang="en-US" b="0" i="1" dirty="0">
                <a:solidFill>
                  <a:srgbClr val="414649"/>
                </a:solidFill>
                <a:effectLst/>
                <a:latin typeface="Open Sans"/>
              </a:rPr>
              <a:t> </a:t>
            </a:r>
            <a:r>
              <a:rPr lang="en-US" b="0" i="0" spc="-1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 an </a:t>
            </a:r>
            <a:r>
              <a:rPr lang="en-US" b="0" i="1" spc="-1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instance</a:t>
            </a:r>
            <a:r>
              <a:rPr lang="en-US" b="0" i="0" spc="-1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 of a class, and the process of creating an object is called </a:t>
            </a:r>
            <a:r>
              <a:rPr lang="en-US" b="0" i="1" spc="-1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instantiation</a:t>
            </a:r>
            <a:r>
              <a:rPr lang="en-US" b="0" i="0" spc="-1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. 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633095" marR="27432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700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What that means is that ⇒ an </a:t>
            </a:r>
            <a:r>
              <a:rPr lang="en-US" sz="1700" b="0" i="1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Object is an actual physical existence of a Class. </a:t>
            </a:r>
            <a:r>
              <a:rPr lang="en-US" sz="1700" b="1" i="1" dirty="0">
                <a:solidFill>
                  <a:srgbClr val="8E44AD"/>
                </a:solidFill>
                <a:effectLst/>
                <a:latin typeface="Arial" panose="020B0604020202020204" pitchFamily="34" charset="0"/>
              </a:rPr>
              <a:t>It is a real entity  whose structure, identity and behavior are decided by a Class</a:t>
            </a:r>
            <a:r>
              <a:rPr lang="en-US" sz="1700" b="0" i="1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1700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633095" marR="27432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700" dirty="0">
                <a:solidFill>
                  <a:srgbClr val="414649"/>
                </a:solidFill>
                <a:latin typeface="Open Sans"/>
              </a:rPr>
              <a:t>An</a:t>
            </a:r>
            <a:r>
              <a:rPr lang="en-US" sz="1700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700" dirty="0">
                <a:solidFill>
                  <a:srgbClr val="414649"/>
                </a:solidFill>
                <a:latin typeface="Open Sans"/>
              </a:rPr>
              <a:t>object</a:t>
            </a:r>
            <a:r>
              <a:rPr lang="en-US" sz="1700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 is  a block of memory that has been allocated and configured according to the </a:t>
            </a:r>
            <a:r>
              <a:rPr lang="en-US" sz="1700" b="1" i="1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blueprint</a:t>
            </a:r>
            <a:r>
              <a:rPr lang="en-US" sz="1700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1700" dirty="0">
              <a:solidFill>
                <a:srgbClr val="414649"/>
              </a:solidFill>
              <a:latin typeface="Open Sans"/>
            </a:endParaRPr>
          </a:p>
          <a:p>
            <a:pPr marL="633095" marR="27432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700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Blueprint: An object is a combination of </a:t>
            </a:r>
            <a:r>
              <a:rPr lang="en-US" sz="1700" b="1" i="1" dirty="0">
                <a:solidFill>
                  <a:srgbClr val="8E44AD"/>
                </a:solidFill>
                <a:effectLst/>
                <a:latin typeface="Arial" panose="020B0604020202020204" pitchFamily="34" charset="0"/>
              </a:rPr>
              <a:t>data/fields and methods</a:t>
            </a:r>
            <a:r>
              <a:rPr lang="en-US" sz="1700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1700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US" sz="1700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Fields are actual variables in your object that stores a particular piece of information. </a:t>
            </a:r>
            <a:endParaRPr lang="en-US" sz="1700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US" sz="1700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The data and the methods are called </a:t>
            </a:r>
            <a:r>
              <a:rPr lang="en-US" sz="1700" b="0" i="1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members</a:t>
            </a:r>
            <a:r>
              <a:rPr lang="en-US" sz="1700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 of an object.</a:t>
            </a:r>
            <a:endParaRPr lang="en-US" sz="1700" b="0" i="0" dirty="0">
              <a:solidFill>
                <a:srgbClr val="414649"/>
              </a:solidFill>
              <a:effectLst/>
              <a:latin typeface="Open Sans"/>
            </a:endParaRP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11ECF2-2DF2-47D5-BED5-2D7560159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669" y="622852"/>
            <a:ext cx="4657799" cy="262001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C4B24FA-15D1-4CA4-A98C-A48C792ECDA8}"/>
              </a:ext>
            </a:extLst>
          </p:cNvPr>
          <p:cNvSpPr/>
          <p:nvPr/>
        </p:nvSpPr>
        <p:spPr>
          <a:xfrm>
            <a:off x="675861" y="4534573"/>
            <a:ext cx="1082702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These objects </a:t>
            </a:r>
            <a:r>
              <a:rPr lang="en-US" b="1" i="1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communicate together through methods - </a:t>
            </a: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actions they perform.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Each object can </a:t>
            </a:r>
            <a:r>
              <a:rPr lang="en-US" b="1" i="1" dirty="0">
                <a:solidFill>
                  <a:srgbClr val="8E44AD"/>
                </a:solidFill>
                <a:effectLst/>
                <a:latin typeface="Arial" panose="020B0604020202020204" pitchFamily="34" charset="0"/>
              </a:rPr>
              <a:t>receive messages, send messages and process data.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A program may </a:t>
            </a:r>
            <a:r>
              <a:rPr lang="en-US" b="1" i="1" dirty="0">
                <a:solidFill>
                  <a:srgbClr val="9B59B6"/>
                </a:solidFill>
                <a:effectLst/>
                <a:latin typeface="Arial" panose="020B0604020202020204" pitchFamily="34" charset="0"/>
              </a:rPr>
              <a:t>create many objects of the same class.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Objects are also called </a:t>
            </a:r>
            <a:r>
              <a:rPr lang="en-US" b="1" i="1" dirty="0">
                <a:solidFill>
                  <a:srgbClr val="8E44AD"/>
                </a:solidFill>
                <a:effectLst/>
                <a:latin typeface="Arial" panose="020B0604020202020204" pitchFamily="34" charset="0"/>
              </a:rPr>
              <a:t>instances,</a:t>
            </a: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 and they can be stored in either a </a:t>
            </a:r>
            <a:r>
              <a:rPr lang="en-US" b="0" i="0" dirty="0">
                <a:solidFill>
                  <a:srgbClr val="2980B9"/>
                </a:solidFill>
                <a:effectLst/>
                <a:latin typeface="Arial" panose="020B0604020202020204" pitchFamily="34" charset="0"/>
              </a:rPr>
              <a:t>named variable </a:t>
            </a: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or in </a:t>
            </a:r>
            <a:r>
              <a:rPr lang="en-US" b="0" i="0" dirty="0">
                <a:solidFill>
                  <a:srgbClr val="2980B9"/>
                </a:solidFill>
                <a:effectLst/>
                <a:latin typeface="Arial" panose="020B0604020202020204" pitchFamily="34" charset="0"/>
              </a:rPr>
              <a:t>an array</a:t>
            </a: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US" b="0" i="0" dirty="0">
                <a:solidFill>
                  <a:srgbClr val="2980B9"/>
                </a:solidFill>
                <a:effectLst/>
                <a:latin typeface="Arial" panose="020B0604020202020204" pitchFamily="34" charset="0"/>
              </a:rPr>
              <a:t>collection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Creating an object means </a:t>
            </a:r>
            <a:r>
              <a:rPr lang="en-US" b="1" i="1" dirty="0">
                <a:solidFill>
                  <a:srgbClr val="8E44AD"/>
                </a:solidFill>
                <a:effectLst/>
                <a:latin typeface="Arial" panose="020B0604020202020204" pitchFamily="34" charset="0"/>
              </a:rPr>
              <a:t>allocating memory to store the data of variables temporarily</a:t>
            </a:r>
            <a:r>
              <a:rPr lang="en-US" b="0" i="0" dirty="0">
                <a:solidFill>
                  <a:srgbClr val="414649"/>
                </a:solidFill>
                <a:effectLst/>
                <a:latin typeface="Arial" panose="020B0604020202020204" pitchFamily="34" charset="0"/>
              </a:rPr>
              <a:t>. i.e. we create an object of class to store data temporarily.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74F1307-9491-4472-ACAC-FC82609BAE94}"/>
              </a:ext>
            </a:extLst>
          </p:cNvPr>
          <p:cNvCxnSpPr/>
          <p:nvPr/>
        </p:nvCxnSpPr>
        <p:spPr>
          <a:xfrm>
            <a:off x="185532" y="4343400"/>
            <a:ext cx="1182093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E0AD589-7FC1-4081-B34A-BBBBA375E67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272720" y="187920"/>
              <a:ext cx="4506840" cy="3204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E0AD589-7FC1-4081-B34A-BBBBA375E6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263360" y="178560"/>
                <a:ext cx="4525560" cy="32227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CD144C9-856D-470F-8CDF-AB1A7E98B6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27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980"/>
    </mc:Choice>
    <mc:Fallback>
      <p:transition spd="slow" advTm="607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70C110-F5D3-4872-949A-15595560D64E}"/>
              </a:ext>
            </a:extLst>
          </p:cNvPr>
          <p:cNvSpPr/>
          <p:nvPr/>
        </p:nvSpPr>
        <p:spPr>
          <a:xfrm>
            <a:off x="318052" y="500849"/>
            <a:ext cx="925001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u="sng" dirty="0">
                <a:solidFill>
                  <a:srgbClr val="414649"/>
                </a:solidFill>
                <a:effectLst/>
                <a:latin typeface="Open Sans"/>
              </a:rPr>
              <a:t>Examples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If a </a:t>
            </a:r>
            <a:r>
              <a:rPr lang="en-US" b="0" i="0" u="sng" dirty="0">
                <a:solidFill>
                  <a:srgbClr val="004860"/>
                </a:solidFill>
                <a:effectLst/>
                <a:latin typeface="Open Sans"/>
                <a:hlinkClick r:id="rId4"/>
              </a:rPr>
              <a:t>class 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can be defined as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 a template/blueprint that describes the behavior/state that an object of its type support 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-  what does this mean?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If we consider the real-world, we can find many objects around us, cars, dogs, humans, etc.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All these objects have a </a:t>
            </a:r>
            <a:r>
              <a:rPr lang="en-US" b="1" i="1" dirty="0">
                <a:solidFill>
                  <a:srgbClr val="8E44AD"/>
                </a:solidFill>
                <a:effectLst/>
                <a:latin typeface="Open Sans"/>
              </a:rPr>
              <a:t>state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 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and a </a:t>
            </a:r>
            <a:r>
              <a:rPr lang="en-US" b="1" i="1" dirty="0">
                <a:solidFill>
                  <a:srgbClr val="8E44AD"/>
                </a:solidFill>
                <a:effectLst/>
                <a:latin typeface="Open Sans"/>
              </a:rPr>
              <a:t>behavior</a:t>
            </a:r>
            <a:r>
              <a:rPr lang="en-US" b="0" i="0" dirty="0">
                <a:solidFill>
                  <a:srgbClr val="8E44AD"/>
                </a:solidFill>
                <a:effectLst/>
                <a:latin typeface="Open Sans"/>
              </a:rPr>
              <a:t>.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If we consider a dog, then its 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state or characteristics/attributes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include - name, breed, color.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If we consider a dog, then its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 behavior 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is - barking, wagging the tail, running  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If we consider an </a:t>
            </a:r>
            <a:r>
              <a:rPr lang="en-US" b="0" i="0" u="sng" dirty="0">
                <a:solidFill>
                  <a:srgbClr val="004860"/>
                </a:solidFill>
                <a:effectLst/>
                <a:latin typeface="Open Sans"/>
                <a:hlinkClick r:id="rId5"/>
              </a:rPr>
              <a:t>Employee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: the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 state/fields/ characteristics/attributes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include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 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Name, Id, Salary </a:t>
            </a:r>
            <a:r>
              <a:rPr lang="en-US" b="0" i="0" dirty="0" err="1">
                <a:solidFill>
                  <a:srgbClr val="414649"/>
                </a:solidFill>
                <a:effectLst/>
                <a:latin typeface="Open Sans"/>
              </a:rPr>
              <a:t>etc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 respectively. 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If we consider a Car as a class then examples of objects of this car include Toyota, Nissan, Audi, Golf </a:t>
            </a:r>
            <a:r>
              <a:rPr lang="en-US" b="0" i="0" dirty="0" err="1">
                <a:solidFill>
                  <a:srgbClr val="414649"/>
                </a:solidFill>
                <a:effectLst/>
                <a:latin typeface="Open Sans"/>
              </a:rPr>
              <a:t>etc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If we consider a Car as a class then: 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state/fields/ characteristics/attributes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include wheels, doors, seating capacity.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If we consider a Car as a class then its</a:t>
            </a:r>
            <a:r>
              <a:rPr lang="en-US" b="1" i="1" dirty="0">
                <a:solidFill>
                  <a:srgbClr val="414649"/>
                </a:solidFill>
                <a:effectLst/>
                <a:latin typeface="Open Sans"/>
              </a:rPr>
              <a:t> behavior 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is: accelerate, stop, display how much fuel is left etc.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7BCE32F-1F09-4590-B3CC-83FCB9EF86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49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106"/>
    </mc:Choice>
    <mc:Fallback>
      <p:transition spd="slow" advTm="356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3F93102-1AB5-4551-96E9-7BFE8FB5751C}"/>
              </a:ext>
            </a:extLst>
          </p:cNvPr>
          <p:cNvSpPr/>
          <p:nvPr/>
        </p:nvSpPr>
        <p:spPr>
          <a:xfrm>
            <a:off x="450575" y="972740"/>
            <a:ext cx="1046921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ZA" b="1" i="0" u="sng" dirty="0">
                <a:solidFill>
                  <a:srgbClr val="414649"/>
                </a:solidFill>
                <a:effectLst/>
                <a:latin typeface="Open Sans"/>
              </a:rPr>
              <a:t>Consider the following code to demonstrate how to define a class</a:t>
            </a:r>
          </a:p>
          <a:p>
            <a:endParaRPr lang="en-ZA" b="0" i="0" dirty="0">
              <a:solidFill>
                <a:srgbClr val="414649"/>
              </a:solidFill>
              <a:effectLst/>
              <a:latin typeface="Open Sans"/>
            </a:endParaRPr>
          </a:p>
          <a:p>
            <a:r>
              <a:rPr lang="en-ZA" b="1" i="0" dirty="0">
                <a:solidFill>
                  <a:srgbClr val="414649"/>
                </a:solidFill>
                <a:effectLst/>
                <a:latin typeface="Courier New" panose="02070309020205020404" pitchFamily="49" charset="0"/>
              </a:rPr>
              <a:t>namespace </a:t>
            </a:r>
            <a:r>
              <a:rPr lang="en-ZA" b="1" i="0" dirty="0" err="1">
                <a:solidFill>
                  <a:srgbClr val="414649"/>
                </a:solidFill>
                <a:effectLst/>
                <a:latin typeface="Courier New" panose="02070309020205020404" pitchFamily="49" charset="0"/>
              </a:rPr>
              <a:t>ProductMaintenance</a:t>
            </a:r>
            <a:endParaRPr lang="en-ZA" b="0" i="0" dirty="0">
              <a:solidFill>
                <a:srgbClr val="414649"/>
              </a:solidFill>
              <a:effectLst/>
              <a:latin typeface="Open Sans"/>
            </a:endParaRPr>
          </a:p>
          <a:p>
            <a:r>
              <a:rPr lang="en-ZA" b="1" i="0" dirty="0">
                <a:solidFill>
                  <a:srgbClr val="414649"/>
                </a:solidFill>
                <a:effectLst/>
                <a:latin typeface="Courier New" panose="02070309020205020404" pitchFamily="49" charset="0"/>
              </a:rPr>
              <a:t>{</a:t>
            </a:r>
            <a:endParaRPr lang="en-ZA" b="0" i="0" dirty="0">
              <a:solidFill>
                <a:srgbClr val="414649"/>
              </a:solidFill>
              <a:effectLst/>
              <a:latin typeface="Open Sans"/>
            </a:endParaRPr>
          </a:p>
          <a:p>
            <a:r>
              <a:rPr lang="en-ZA" b="1" i="0" dirty="0">
                <a:solidFill>
                  <a:srgbClr val="414649"/>
                </a:solidFill>
                <a:effectLst/>
                <a:latin typeface="Courier New" panose="02070309020205020404" pitchFamily="49" charset="0"/>
              </a:rPr>
              <a:t>    public class Product</a:t>
            </a:r>
            <a:endParaRPr lang="en-ZA" b="0" i="0" dirty="0">
              <a:solidFill>
                <a:srgbClr val="414649"/>
              </a:solidFill>
              <a:effectLst/>
              <a:latin typeface="Open Sans"/>
            </a:endParaRPr>
          </a:p>
          <a:p>
            <a:r>
              <a:rPr lang="en-ZA" b="0" i="0" dirty="0">
                <a:solidFill>
                  <a:srgbClr val="414649"/>
                </a:solidFill>
                <a:effectLst/>
                <a:latin typeface="Open Sans"/>
              </a:rPr>
              <a:t>   {</a:t>
            </a:r>
          </a:p>
          <a:p>
            <a:r>
              <a:rPr lang="en-ZA" b="1" i="0" dirty="0">
                <a:solidFill>
                  <a:srgbClr val="414649"/>
                </a:solidFill>
                <a:effectLst/>
                <a:latin typeface="Courier New" panose="02070309020205020404" pitchFamily="49" charset="0"/>
              </a:rPr>
              <a:t>        private string code;</a:t>
            </a:r>
            <a:endParaRPr lang="en-ZA" b="0" i="0" dirty="0">
              <a:solidFill>
                <a:srgbClr val="414649"/>
              </a:solidFill>
              <a:effectLst/>
              <a:latin typeface="Open Sans"/>
            </a:endParaRPr>
          </a:p>
          <a:p>
            <a:r>
              <a:rPr lang="en-ZA" b="1" i="0" dirty="0">
                <a:solidFill>
                  <a:srgbClr val="414649"/>
                </a:solidFill>
                <a:effectLst/>
                <a:latin typeface="Courier New" panose="02070309020205020404" pitchFamily="49" charset="0"/>
              </a:rPr>
              <a:t>        private string description;</a:t>
            </a:r>
            <a:endParaRPr lang="en-ZA" b="0" i="0" dirty="0">
              <a:solidFill>
                <a:srgbClr val="414649"/>
              </a:solidFill>
              <a:effectLst/>
              <a:latin typeface="Open Sans"/>
            </a:endParaRPr>
          </a:p>
          <a:p>
            <a:r>
              <a:rPr lang="en-ZA" b="1" i="0" dirty="0">
                <a:solidFill>
                  <a:srgbClr val="414649"/>
                </a:solidFill>
                <a:effectLst/>
                <a:latin typeface="Courier New" panose="02070309020205020404" pitchFamily="49" charset="0"/>
              </a:rPr>
              <a:t>        private decimal price;</a:t>
            </a:r>
            <a:endParaRPr lang="en-ZA" b="0" i="0" dirty="0">
              <a:solidFill>
                <a:srgbClr val="414649"/>
              </a:solidFill>
              <a:effectLst/>
              <a:latin typeface="Open Sans"/>
            </a:endParaRPr>
          </a:p>
          <a:p>
            <a:r>
              <a:rPr lang="en-ZA" b="1" i="0" dirty="0">
                <a:solidFill>
                  <a:srgbClr val="414649"/>
                </a:solidFill>
                <a:effectLst/>
                <a:latin typeface="Courier New" panose="02070309020205020404" pitchFamily="49" charset="0"/>
              </a:rPr>
              <a:t>        public Product(){}</a:t>
            </a:r>
            <a:endParaRPr lang="en-ZA" b="0" i="0" dirty="0">
              <a:solidFill>
                <a:srgbClr val="414649"/>
              </a:solidFill>
              <a:effectLst/>
              <a:latin typeface="Open Sans"/>
            </a:endParaRPr>
          </a:p>
          <a:p>
            <a:r>
              <a:rPr lang="en-ZA" b="1" i="0" dirty="0">
                <a:solidFill>
                  <a:srgbClr val="414649"/>
                </a:solidFill>
                <a:effectLst/>
                <a:latin typeface="Courier New" panose="02070309020205020404" pitchFamily="49" charset="0"/>
              </a:rPr>
              <a:t>        public Product(string code, string description, decimal price)</a:t>
            </a:r>
            <a:endParaRPr lang="en-ZA" b="0" i="0" dirty="0">
              <a:solidFill>
                <a:srgbClr val="414649"/>
              </a:solidFill>
              <a:effectLst/>
              <a:latin typeface="Open San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5A1B64-24DD-43CF-8B26-D102758B8E15}"/>
              </a:ext>
            </a:extLst>
          </p:cNvPr>
          <p:cNvSpPr/>
          <p:nvPr/>
        </p:nvSpPr>
        <p:spPr>
          <a:xfrm>
            <a:off x="662608" y="4540959"/>
            <a:ext cx="1025718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In short, a class has: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Accessibility level - please visit INF1003.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Class 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Fields:  actual variables in your object that stores a particular piece of information,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Properties and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Methods/ functions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B607342-7A0F-4E9C-A99F-5673D6DD43A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64840" y="2014920"/>
              <a:ext cx="8812440" cy="22528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B607342-7A0F-4E9C-A99F-5673D6DD43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55480" y="2005560"/>
                <a:ext cx="8831160" cy="2271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E622043-6132-4098-B0A3-2D232F0C3B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762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267"/>
    </mc:Choice>
    <mc:Fallback>
      <p:transition spd="slow" advTm="162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E66D4D-518F-4F39-B353-C519F38D436D}"/>
              </a:ext>
            </a:extLst>
          </p:cNvPr>
          <p:cNvSpPr/>
          <p:nvPr/>
        </p:nvSpPr>
        <p:spPr>
          <a:xfrm>
            <a:off x="294860" y="724840"/>
            <a:ext cx="5006009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u="sng" dirty="0">
                <a:solidFill>
                  <a:srgbClr val="414649"/>
                </a:solidFill>
                <a:effectLst/>
                <a:latin typeface="Open Sans"/>
              </a:rPr>
              <a:t>Summary on classes</a:t>
            </a: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Software objects have a </a:t>
            </a:r>
            <a:r>
              <a:rPr lang="en-US" b="1" i="1" dirty="0">
                <a:solidFill>
                  <a:srgbClr val="8E44AD"/>
                </a:solidFill>
                <a:effectLst/>
                <a:latin typeface="Open Sans"/>
              </a:rPr>
              <a:t>state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and a </a:t>
            </a:r>
            <a:r>
              <a:rPr lang="en-US" b="1" i="1" dirty="0">
                <a:solidFill>
                  <a:srgbClr val="8E44AD"/>
                </a:solidFill>
                <a:effectLst/>
                <a:latin typeface="Open Sans"/>
              </a:rPr>
              <a:t>behavior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A software object's </a:t>
            </a:r>
            <a:r>
              <a:rPr lang="en-US" b="1" i="0" dirty="0">
                <a:solidFill>
                  <a:srgbClr val="2980B9"/>
                </a:solidFill>
                <a:effectLst/>
                <a:latin typeface="Open Sans"/>
              </a:rPr>
              <a:t>state is stored in fields</a:t>
            </a:r>
            <a:r>
              <a:rPr lang="en-US" b="0" i="1" dirty="0">
                <a:solidFill>
                  <a:srgbClr val="2980B9"/>
                </a:solidFill>
                <a:effectLst/>
                <a:latin typeface="Open Sans"/>
              </a:rPr>
              <a:t> 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and </a:t>
            </a:r>
            <a:r>
              <a:rPr lang="en-US" b="1" i="1" dirty="0">
                <a:solidFill>
                  <a:srgbClr val="2980B9"/>
                </a:solidFill>
                <a:effectLst/>
                <a:latin typeface="Open Sans"/>
              </a:rPr>
              <a:t>behavior is shown via methods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Methods operate on the internal state of an object and the</a:t>
            </a:r>
            <a:r>
              <a:rPr lang="en-US" b="0" i="1" dirty="0">
                <a:solidFill>
                  <a:srgbClr val="414649"/>
                </a:solidFill>
                <a:effectLst/>
                <a:latin typeface="Open Sans"/>
              </a:rPr>
              <a:t> object-to-object communication is done via methods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414649"/>
              </a:solidFill>
              <a:effectLst/>
              <a:latin typeface="Open Sans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A good rule of thumb to identify classes in Object Oriented programming is that: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Classes are the </a:t>
            </a:r>
            <a:r>
              <a:rPr lang="en-US" b="0" i="1" dirty="0">
                <a:solidFill>
                  <a:srgbClr val="414649"/>
                </a:solidFill>
                <a:effectLst/>
                <a:latin typeface="Open Sans"/>
              </a:rPr>
              <a:t>Nouns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in your analysis of the problem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Methods in an class correspond to the </a:t>
            </a:r>
            <a:r>
              <a:rPr lang="en-US" b="0" i="1" dirty="0">
                <a:solidFill>
                  <a:srgbClr val="414649"/>
                </a:solidFill>
                <a:effectLst/>
                <a:latin typeface="Open Sans"/>
              </a:rPr>
              <a:t>Verbs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that the noun does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Properties are the </a:t>
            </a:r>
            <a:r>
              <a:rPr lang="en-US" b="0" i="1" dirty="0">
                <a:solidFill>
                  <a:srgbClr val="414649"/>
                </a:solidFill>
                <a:effectLst/>
                <a:latin typeface="Open Sans"/>
              </a:rPr>
              <a:t>Adjectives</a:t>
            </a:r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that describe the noun</a:t>
            </a:r>
          </a:p>
          <a:p>
            <a:r>
              <a:rPr lang="en-US" b="0" i="0" dirty="0">
                <a:solidFill>
                  <a:srgbClr val="414649"/>
                </a:solidFill>
                <a:effectLst/>
                <a:latin typeface="Open Sans"/>
              </a:rPr>
              <a:t>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F49C78-26E5-4DD3-A64B-BC078817A0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28" t="22812" r="6178" b="1875"/>
          <a:stretch/>
        </p:blipFill>
        <p:spPr>
          <a:xfrm>
            <a:off x="5300869" y="1115705"/>
            <a:ext cx="6596269" cy="319377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B666F92-99A8-476B-91C0-2722CB5580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0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293"/>
    </mc:Choice>
    <mc:Fallback>
      <p:transition spd="slow" advTm="140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06624-138F-4571-8C23-0EC640DAD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ABSTRACTION: CLASSES AND OBJECTS</a:t>
            </a:r>
            <a:endParaRPr lang="en-US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959C3573-97AD-486D-8B5E-A0CFC5E5DE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191" y="112679"/>
            <a:ext cx="6553545" cy="36863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649F81-2CDA-4A17-AC94-A07FAF8DEC17}"/>
              </a:ext>
            </a:extLst>
          </p:cNvPr>
          <p:cNvSpPr/>
          <p:nvPr/>
        </p:nvSpPr>
        <p:spPr>
          <a:xfrm>
            <a:off x="5075257" y="3799047"/>
            <a:ext cx="702654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1" i="0" u="sng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Abstraction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Abstraction is a principle of object-oriented programming language (OOP)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The word abstract means a concept or an idea </a:t>
            </a:r>
            <a:r>
              <a:rPr kumimoji="0" lang="en-US" altLang="en-US" b="1" i="1" u="none" strike="noStrike" cap="none" normalizeH="0" baseline="0" dirty="0">
                <a:ln>
                  <a:noFill/>
                </a:ln>
                <a:solidFill>
                  <a:srgbClr val="8E44AD"/>
                </a:solidFill>
                <a:effectLst/>
                <a:latin typeface="Open Sans"/>
              </a:rPr>
              <a:t>not associated with any specific instance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414649"/>
              </a:solidFill>
              <a:effectLst/>
              <a:latin typeface="Open Sans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It is used to </a:t>
            </a:r>
            <a:r>
              <a:rPr kumimoji="0" lang="en-US" altLang="en-US" b="1" i="1" u="none" strike="noStrike" cap="none" normalizeH="0" baseline="0" dirty="0">
                <a:ln>
                  <a:noFill/>
                </a:ln>
                <a:solidFill>
                  <a:srgbClr val="8E44AD"/>
                </a:solidFill>
                <a:effectLst/>
                <a:latin typeface="Open Sans"/>
              </a:rPr>
              <a:t>hide the implementation details and display only essential features of the object.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i.e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 allows making relevant information visible 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1D384C6-17D3-40C8-9F52-993F3C0AA8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740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169"/>
    </mc:Choice>
    <mc:Fallback>
      <p:transition spd="slow" advTm="168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close up of a car&#10;&#10;Description automatically generated">
            <a:extLst>
              <a:ext uri="{FF2B5EF4-FFF2-40B4-BE49-F238E27FC236}">
                <a16:creationId xmlns:a16="http://schemas.microsoft.com/office/drawing/2014/main" id="{64F9ACA9-E049-4E00-ACCF-F184DD80E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10565" y="643467"/>
            <a:ext cx="8570870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83A88F0-C0ED-4F10-B23E-D45F10BF2D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024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875"/>
    </mc:Choice>
    <mc:Fallback>
      <p:transition spd="slow" advTm="118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06624-138F-4571-8C23-0EC640DAD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ABSTRACTION: CLASSES AND OBJECTS</a:t>
            </a:r>
            <a:endParaRPr lang="en-US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959C3573-97AD-486D-8B5E-A0CFC5E5DE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739" y="311449"/>
            <a:ext cx="4929461" cy="27728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649F81-2CDA-4A17-AC94-A07FAF8DEC17}"/>
              </a:ext>
            </a:extLst>
          </p:cNvPr>
          <p:cNvSpPr/>
          <p:nvPr/>
        </p:nvSpPr>
        <p:spPr>
          <a:xfrm>
            <a:off x="4926562" y="3224213"/>
            <a:ext cx="718592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1" i="0" u="sng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Abstraction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It is a process of 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abstracting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 or 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hiding the functionality.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 ....making classes not associated with any specific instance ~object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eg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: for the method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C7254E"/>
                </a:solidFill>
                <a:effectLst/>
                <a:latin typeface="Menlo"/>
              </a:rPr>
              <a:t>Console.WriteLine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enlo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, </a:t>
            </a:r>
            <a:r>
              <a:rPr kumimoji="0" lang="en-US" altLang="en-US" b="1" i="1" u="none" strike="noStrike" cap="none" normalizeH="0" baseline="0" dirty="0">
                <a:ln>
                  <a:noFill/>
                </a:ln>
                <a:solidFill>
                  <a:srgbClr val="2980B9"/>
                </a:solidFill>
                <a:effectLst/>
                <a:latin typeface="Open Sans"/>
              </a:rPr>
              <a:t>no one knows what actually is happening behind the function calling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. We are just using it by calling and passing the arguments. This is the thing called Abstraction.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14649"/>
                </a:solidFill>
                <a:effectLst/>
                <a:latin typeface="Open Sans"/>
              </a:rPr>
              <a:t>Abstraction is needed when we need to only inherit from a certain class, but do not need to instantiate objects of that class. In such a case the base class can be regarded as "Incomplete". Such classes are known as an "Abstract Base Class".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479A901-7D6B-4CA6-9045-24BD168A85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62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387"/>
    </mc:Choice>
    <mc:Fallback>
      <p:transition spd="slow" advTm="152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135</Words>
  <Application>Microsoft Office PowerPoint</Application>
  <PresentationFormat>Widescreen</PresentationFormat>
  <Paragraphs>77</Paragraphs>
  <Slides>11</Slides>
  <Notes>3</Notes>
  <HiddenSlides>0</HiddenSlides>
  <MMClips>11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Menlo</vt:lpstr>
      <vt:lpstr>Open Sans</vt:lpstr>
      <vt:lpstr>Wingdings</vt:lpstr>
      <vt:lpstr>Office Theme</vt:lpstr>
      <vt:lpstr>Introduction to OOP</vt:lpstr>
      <vt:lpstr>ABSTRACTION: CLASSES AND OBJECTS</vt:lpstr>
      <vt:lpstr>PowerPoint Presentation</vt:lpstr>
      <vt:lpstr>PowerPoint Presentation</vt:lpstr>
      <vt:lpstr>PowerPoint Presentation</vt:lpstr>
      <vt:lpstr>PowerPoint Presentation</vt:lpstr>
      <vt:lpstr>ABSTRACTION: CLASSES AND OBJECTS</vt:lpstr>
      <vt:lpstr>PowerPoint Presentation</vt:lpstr>
      <vt:lpstr>ABSTRACTION: CLASSES AND OBJECTS</vt:lpstr>
      <vt:lpstr>ABSTRACTION: CLASSES AND OBJECTS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OOP</dc:title>
  <dc:creator>salah Kabanda</dc:creator>
  <cp:lastModifiedBy>salah Kabanda</cp:lastModifiedBy>
  <cp:revision>6</cp:revision>
  <dcterms:created xsi:type="dcterms:W3CDTF">2020-07-18T14:45:25Z</dcterms:created>
  <dcterms:modified xsi:type="dcterms:W3CDTF">2020-07-18T15:41:14Z</dcterms:modified>
</cp:coreProperties>
</file>